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5" r:id="rId10"/>
    <p:sldId id="264" r:id="rId11"/>
    <p:sldId id="267"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0" d="100"/>
          <a:sy n="70" d="100"/>
        </p:scale>
        <p:origin x="-2176" y="-488"/>
      </p:cViewPr>
      <p:guideLst>
        <p:guide orient="horz" pos="2160"/>
        <p:guide pos="2880"/>
      </p:guideLst>
    </p:cSldViewPr>
  </p:slideViewPr>
  <p:notesTextViewPr>
    <p:cViewPr>
      <p:scale>
        <a:sx n="100" d="100"/>
        <a:sy n="100" d="100"/>
      </p:scale>
      <p:origin x="0" y="352"/>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3DED23-0603-7F45-8130-58D775836836}" type="datetimeFigureOut">
              <a:rPr lang="en-US" smtClean="0"/>
              <a:t>5/23/16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441FD3-37DC-7047-81E2-2B2A5DC7CCAA}" type="slidenum">
              <a:rPr lang="en-US" smtClean="0"/>
              <a:t>‹#›</a:t>
            </a:fld>
            <a:endParaRPr lang="en-US"/>
          </a:p>
        </p:txBody>
      </p:sp>
    </p:spTree>
    <p:extLst>
      <p:ext uri="{BB962C8B-B14F-4D97-AF65-F5344CB8AC3E}">
        <p14:creationId xmlns:p14="http://schemas.microsoft.com/office/powerpoint/2010/main" val="42635757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2001, a paper found a silent slip event on the deeper Cascadia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Interface [</a:t>
            </a:r>
            <a:r>
              <a:rPr lang="en-US" sz="1200" i="1" kern="1200" dirty="0" err="1" smtClean="0">
                <a:solidFill>
                  <a:schemeClr val="tx1"/>
                </a:solidFill>
                <a:effectLst/>
                <a:latin typeface="+mn-lt"/>
                <a:ea typeface="+mn-ea"/>
                <a:cs typeface="+mn-cs"/>
              </a:rPr>
              <a:t>Dragert</a:t>
            </a:r>
            <a:r>
              <a:rPr lang="en-US" sz="1200" i="1" kern="1200" dirty="0" smtClean="0">
                <a:solidFill>
                  <a:schemeClr val="tx1"/>
                </a:solidFill>
                <a:effectLst/>
                <a:latin typeface="+mn-lt"/>
                <a:ea typeface="+mn-ea"/>
                <a:cs typeface="+mn-cs"/>
              </a:rPr>
              <a:t> et al.</a:t>
            </a:r>
            <a:r>
              <a:rPr lang="en-US" sz="1200" kern="1200" dirty="0" smtClean="0">
                <a:solidFill>
                  <a:schemeClr val="tx1"/>
                </a:solidFill>
                <a:effectLst/>
                <a:latin typeface="+mn-lt"/>
                <a:ea typeface="+mn-ea"/>
                <a:cs typeface="+mn-cs"/>
              </a:rPr>
              <a:t>, 2001]. This discovery comes from the observation of the GPS stations that reversed their direction of motion (see the following figure). This paper conducted a slip inversion to model the observation.  And they found that the sudden displacements are best explained by ~2 centimeters of aseismic slip over a 50-kilo-meter-by-300-kilometer area on the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interface </a:t>
            </a:r>
            <a:r>
              <a:rPr lang="en-US" sz="1200" kern="1200" dirty="0" err="1" smtClean="0">
                <a:solidFill>
                  <a:schemeClr val="tx1"/>
                </a:solidFill>
                <a:effectLst/>
                <a:latin typeface="+mn-lt"/>
                <a:ea typeface="+mn-ea"/>
                <a:cs typeface="+mn-cs"/>
              </a:rPr>
              <a:t>downdip</a:t>
            </a:r>
            <a:r>
              <a:rPr lang="en-US" sz="1200" kern="1200" dirty="0" smtClean="0">
                <a:solidFill>
                  <a:schemeClr val="tx1"/>
                </a:solidFill>
                <a:effectLst/>
                <a:latin typeface="+mn-lt"/>
                <a:ea typeface="+mn-ea"/>
                <a:cs typeface="+mn-cs"/>
              </a:rPr>
              <a:t> from the</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seismogenic</a:t>
            </a:r>
            <a:r>
              <a:rPr lang="en-US" sz="1200" kern="1200" dirty="0" smtClean="0">
                <a:solidFill>
                  <a:schemeClr val="tx1"/>
                </a:solidFill>
                <a:effectLst/>
                <a:latin typeface="+mn-lt"/>
                <a:ea typeface="+mn-ea"/>
                <a:cs typeface="+mn-cs"/>
              </a:rPr>
              <a:t> zone, a rupture equivalent to an earthquake of moment magnitude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6.7. This paper provides evidence that slip of the hotter, plastic part of the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interface, and hence stress loading of the </a:t>
            </a:r>
            <a:r>
              <a:rPr lang="en-US" sz="1200" kern="1200" dirty="0" err="1" smtClean="0">
                <a:solidFill>
                  <a:schemeClr val="tx1"/>
                </a:solidFill>
                <a:effectLst/>
                <a:latin typeface="+mn-lt"/>
                <a:ea typeface="+mn-ea"/>
                <a:cs typeface="+mn-cs"/>
              </a:rPr>
              <a:t>megathrust</a:t>
            </a:r>
            <a:r>
              <a:rPr lang="en-US" sz="1200" kern="1200" dirty="0" smtClean="0">
                <a:solidFill>
                  <a:schemeClr val="tx1"/>
                </a:solidFill>
                <a:effectLst/>
                <a:latin typeface="+mn-lt"/>
                <a:ea typeface="+mn-ea"/>
                <a:cs typeface="+mn-cs"/>
              </a:rPr>
              <a:t> earthquake zone, can occur in discrete pulses.</a:t>
            </a:r>
          </a:p>
          <a:p>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2</a:t>
            </a:fld>
            <a:endParaRPr lang="en-US"/>
          </a:p>
        </p:txBody>
      </p:sp>
    </p:spTree>
    <p:extLst>
      <p:ext uri="{BB962C8B-B14F-4D97-AF65-F5344CB8AC3E}">
        <p14:creationId xmlns:p14="http://schemas.microsoft.com/office/powerpoint/2010/main" val="290839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3 snapshot of the slip inversion, Three-dimensional model of slip on the </a:t>
            </a:r>
            <a:r>
              <a:rPr lang="en-US" dirty="0" err="1" smtClean="0"/>
              <a:t>subduction</a:t>
            </a:r>
            <a:r>
              <a:rPr lang="en-US" dirty="0" smtClean="0"/>
              <a:t> interface. Dashed lines are depth con- tours of the interface. Slip direction is set constant at 235°, the direction of motion of the North America plate with respect to the Juan de Fuca plate. Dark shading indicates the plate inter- face area with full (2.1 cm) slip; lighter shading indicates area where slip tapers linearly from 2.1 cm to 0 cm </a:t>
            </a:r>
            <a:r>
              <a:rPr lang="en-US" dirty="0" err="1" smtClean="0"/>
              <a:t>updip</a:t>
            </a:r>
            <a:r>
              <a:rPr lang="en-US" dirty="0" smtClean="0"/>
              <a:t>. Panels, marked by the day of year 1999, show the total area of slip on the interface in three time slices and the commensurate evolution of the surface displacement vectors [broad (yellow) ? model; thin (red) with error ellipses</a:t>
            </a:r>
            <a:r>
              <a:rPr lang="en-US" baseline="0" dirty="0" smtClean="0"/>
              <a:t> </a:t>
            </a:r>
            <a:r>
              <a:rPr lang="en-US" dirty="0" smtClean="0"/>
              <a:t>observed]. Day 240 is within the time interval of the GPS transient at PGC5 and ALBH, and their observed displacement vectors have been scaled, assuming a linear increase of the displacement with time.</a:t>
            </a:r>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4</a:t>
            </a:fld>
            <a:endParaRPr lang="en-US"/>
          </a:p>
        </p:txBody>
      </p:sp>
    </p:spTree>
    <p:extLst>
      <p:ext uri="{BB962C8B-B14F-4D97-AF65-F5344CB8AC3E}">
        <p14:creationId xmlns:p14="http://schemas.microsoft.com/office/powerpoint/2010/main" val="131137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2002, anther paper in science found the periodicity of slow earthquakes in Cascadia [</a:t>
            </a:r>
            <a:r>
              <a:rPr lang="en-US" sz="1200" i="1" kern="1200" dirty="0" smtClean="0">
                <a:solidFill>
                  <a:schemeClr val="tx1"/>
                </a:solidFill>
                <a:effectLst/>
                <a:latin typeface="+mn-lt"/>
                <a:ea typeface="+mn-ea"/>
                <a:cs typeface="+mn-cs"/>
              </a:rPr>
              <a:t>Miller</a:t>
            </a:r>
            <a:r>
              <a:rPr lang="en-US" sz="1200" kern="1200" dirty="0" smtClean="0">
                <a:solidFill>
                  <a:schemeClr val="tx1"/>
                </a:solidFill>
                <a:effectLst/>
                <a:latin typeface="+mn-lt"/>
                <a:ea typeface="+mn-ea"/>
                <a:cs typeface="+mn-cs"/>
              </a:rPr>
              <a:t>, 2002]. They found the slow earthquakes occur on average every 14.5±1 months over 10 years. The conclusion from this paper is: the regular and cyclical nature of the transient events indicates that they are a fundamental mode of strain release in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zones.</a:t>
            </a:r>
          </a:p>
          <a:p>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5</a:t>
            </a:fld>
            <a:endParaRPr lang="en-US"/>
          </a:p>
        </p:txBody>
      </p:sp>
    </p:spTree>
    <p:extLst>
      <p:ext uri="{BB962C8B-B14F-4D97-AF65-F5344CB8AC3E}">
        <p14:creationId xmlns:p14="http://schemas.microsoft.com/office/powerpoint/2010/main" val="143499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tremor first found and proposed in non-volcanic setting using seismic network [</a:t>
            </a:r>
            <a:r>
              <a:rPr lang="en-US" sz="1200" i="1" kern="1200" dirty="0" err="1" smtClean="0">
                <a:solidFill>
                  <a:schemeClr val="tx1"/>
                </a:solidFill>
                <a:effectLst/>
                <a:latin typeface="+mn-lt"/>
                <a:ea typeface="+mn-ea"/>
                <a:cs typeface="+mn-cs"/>
              </a:rPr>
              <a:t>Obara</a:t>
            </a:r>
            <a:r>
              <a:rPr lang="en-US" sz="1200" kern="1200" dirty="0" smtClean="0">
                <a:solidFill>
                  <a:schemeClr val="tx1"/>
                </a:solidFill>
                <a:effectLst/>
                <a:latin typeface="+mn-lt"/>
                <a:ea typeface="+mn-ea"/>
                <a:cs typeface="+mn-cs"/>
              </a:rPr>
              <a:t>, 2002]. The tremor was found southwest Japan. The predominant frequency of the tremors ranged from 1 to 10 Hz, and was lower than that of ordinary earthquakes of similar size. The tremors are around depth of 30 km. The following figure shows the location of the tremor, but we can see two gaps where there’s no tremors. </a:t>
            </a:r>
          </a:p>
          <a:p>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6</a:t>
            </a:fld>
            <a:endParaRPr lang="en-US"/>
          </a:p>
        </p:txBody>
      </p:sp>
    </p:spTree>
    <p:extLst>
      <p:ext uri="{BB962C8B-B14F-4D97-AF65-F5344CB8AC3E}">
        <p14:creationId xmlns:p14="http://schemas.microsoft.com/office/powerpoint/2010/main" val="278054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possible cause of the tremor this paper gave is: considering the long duration and mobility of the tremor activity, the generation of tremors may be related to the movement of fluid in the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zone. At high temperature and pressure, aqueous fluid mixed with silicate melts exists as a supercritical fluid. The presence of supercritical fluid may reduce the friction and change the fracture criterion of the rock by increasing the pore pressure and/or create new cracks through hydraulic fracturing. Therefore, tremor activity with a long duration time might be caused by a chain reaction of small fractures caused by the supercritical fluid.</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7</a:t>
            </a:fld>
            <a:endParaRPr lang="en-US"/>
          </a:p>
        </p:txBody>
      </p:sp>
    </p:spTree>
    <p:extLst>
      <p:ext uri="{BB962C8B-B14F-4D97-AF65-F5344CB8AC3E}">
        <p14:creationId xmlns:p14="http://schemas.microsoft.com/office/powerpoint/2010/main" val="393625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the Japanese paper about Tremor, [</a:t>
            </a:r>
            <a:r>
              <a:rPr lang="en-US" sz="1200" i="1" kern="1200" dirty="0" smtClean="0">
                <a:solidFill>
                  <a:schemeClr val="tx1"/>
                </a:solidFill>
                <a:effectLst/>
                <a:latin typeface="+mn-lt"/>
                <a:ea typeface="+mn-ea"/>
                <a:cs typeface="+mn-cs"/>
              </a:rPr>
              <a:t>Rogers and </a:t>
            </a:r>
            <a:r>
              <a:rPr lang="en-US" sz="1200" i="1" kern="1200" dirty="0" err="1" smtClean="0">
                <a:solidFill>
                  <a:schemeClr val="tx1"/>
                </a:solidFill>
                <a:effectLst/>
                <a:latin typeface="+mn-lt"/>
                <a:ea typeface="+mn-ea"/>
                <a:cs typeface="+mn-cs"/>
              </a:rPr>
              <a:t>Dragert</a:t>
            </a:r>
            <a:r>
              <a:rPr lang="en-US" sz="1200" kern="1200" dirty="0" smtClean="0">
                <a:solidFill>
                  <a:schemeClr val="tx1"/>
                </a:solidFill>
                <a:effectLst/>
                <a:latin typeface="+mn-lt"/>
                <a:ea typeface="+mn-ea"/>
                <a:cs typeface="+mn-cs"/>
              </a:rPr>
              <a:t>, 2003] combine the seismic data and GPS data to prove the tremor on the seismic data is correlate with the slip seen on the GPS at Cascadia. The tremor at Cascadia is different from that in Japan in that: the signals observed in Cascadia correlate temporally and spatially with six deep slip events that have occurred over the past 7 years. Also, in this paper, they first refer to this associated tremor and slip phenomenon as episodic tremor and slip (ETS). They have one paragraph with a definition what is ETS.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8</a:t>
            </a:fld>
            <a:endParaRPr lang="en-US"/>
          </a:p>
        </p:txBody>
      </p:sp>
    </p:spTree>
    <p:extLst>
      <p:ext uri="{BB962C8B-B14F-4D97-AF65-F5344CB8AC3E}">
        <p14:creationId xmlns:p14="http://schemas.microsoft.com/office/powerpoint/2010/main" val="381445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Nedimović</a:t>
            </a:r>
            <a:r>
              <a:rPr lang="en-US" sz="1200" i="1" kern="1200" dirty="0" smtClean="0">
                <a:solidFill>
                  <a:schemeClr val="tx1"/>
                </a:solidFill>
                <a:effectLst/>
                <a:latin typeface="+mn-lt"/>
                <a:ea typeface="+mn-ea"/>
                <a:cs typeface="+mn-cs"/>
              </a:rPr>
              <a:t> et al.</a:t>
            </a:r>
            <a:r>
              <a:rPr lang="en-US" sz="1200" kern="1200" dirty="0" smtClean="0">
                <a:solidFill>
                  <a:schemeClr val="tx1"/>
                </a:solidFill>
                <a:effectLst/>
                <a:latin typeface="+mn-lt"/>
                <a:ea typeface="+mn-ea"/>
                <a:cs typeface="+mn-cs"/>
              </a:rPr>
              <a:t>, 2003] from the reflection profile showed that there is a change in the reflection character on seismic images from a thin sharp reflection where the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thrust is inferred to be locked, to a broad reflection band at greater depth where aseismic slip is thought to be occurring. This change in reflection character may provide a new technique to map the landward extent of rupture in great earthquakes and improve the characterization of seismic hazards in </a:t>
            </a:r>
            <a:r>
              <a:rPr lang="en-US" sz="1200" kern="1200" dirty="0" err="1" smtClean="0">
                <a:solidFill>
                  <a:schemeClr val="tx1"/>
                </a:solidFill>
                <a:effectLst/>
                <a:latin typeface="+mn-lt"/>
                <a:ea typeface="+mn-ea"/>
                <a:cs typeface="+mn-cs"/>
              </a:rPr>
              <a:t>subduction</a:t>
            </a:r>
            <a:r>
              <a:rPr lang="en-US" sz="1200" kern="1200" dirty="0" smtClean="0">
                <a:solidFill>
                  <a:schemeClr val="tx1"/>
                </a:solidFill>
                <a:effectLst/>
                <a:latin typeface="+mn-lt"/>
                <a:ea typeface="+mn-ea"/>
                <a:cs typeface="+mn-cs"/>
              </a:rPr>
              <a:t> zones. </a:t>
            </a:r>
          </a:p>
          <a:p>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9</a:t>
            </a:fld>
            <a:endParaRPr lang="en-US"/>
          </a:p>
        </p:txBody>
      </p:sp>
    </p:spTree>
    <p:extLst>
      <p:ext uri="{BB962C8B-B14F-4D97-AF65-F5344CB8AC3E}">
        <p14:creationId xmlns:p14="http://schemas.microsoft.com/office/powerpoint/2010/main" val="411048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Nadeau and </a:t>
            </a:r>
            <a:r>
              <a:rPr lang="en-US" sz="1200" i="1" kern="1200" dirty="0" err="1" smtClean="0">
                <a:solidFill>
                  <a:schemeClr val="tx1"/>
                </a:solidFill>
                <a:effectLst/>
                <a:latin typeface="+mn-lt"/>
                <a:ea typeface="+mn-ea"/>
                <a:cs typeface="+mn-cs"/>
              </a:rPr>
              <a:t>Dolenc</a:t>
            </a:r>
            <a:r>
              <a:rPr lang="en-US" sz="1200" kern="1200" dirty="0" smtClean="0">
                <a:solidFill>
                  <a:schemeClr val="tx1"/>
                </a:solidFill>
                <a:effectLst/>
                <a:latin typeface="+mn-lt"/>
                <a:ea typeface="+mn-ea"/>
                <a:cs typeface="+mn-cs"/>
              </a:rPr>
              <a:t>, 2005] found tremor exists at a transform plate boundary zone along the San Andreas Fault (SAF). The SAF tremors are less frequency (fewer than 5 events detected in any 24-hour period), have shorter durations (less than 20 min), have smaller peak amplitudes (&lt; M0.5 earthquake), and release less energy (energy equivalents &lt; M1.5). There’s a correlation between tremor and local earthquake rates at </a:t>
            </a:r>
            <a:r>
              <a:rPr lang="en-US" sz="1200" kern="1200" dirty="0" err="1" smtClean="0">
                <a:solidFill>
                  <a:schemeClr val="tx1"/>
                </a:solidFill>
                <a:effectLst/>
                <a:latin typeface="+mn-lt"/>
                <a:ea typeface="+mn-ea"/>
                <a:cs typeface="+mn-cs"/>
              </a:rPr>
              <a:t>Cholame</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C441FD3-37DC-7047-81E2-2B2A5DC7CCAA}" type="slidenum">
              <a:rPr lang="en-US" smtClean="0"/>
              <a:t>10</a:t>
            </a:fld>
            <a:endParaRPr lang="en-US"/>
          </a:p>
        </p:txBody>
      </p:sp>
    </p:spTree>
    <p:extLst>
      <p:ext uri="{BB962C8B-B14F-4D97-AF65-F5344CB8AC3E}">
        <p14:creationId xmlns:p14="http://schemas.microsoft.com/office/powerpoint/2010/main" val="4164425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Same year in 2005, a paper published in Nature show the tremors in northern Cascadia are distributed over a depth range exceeding 40 km within a limited horizontal band [</a:t>
            </a:r>
            <a:r>
              <a:rPr lang="en-US" sz="1200" i="1" kern="1200" dirty="0" smtClean="0">
                <a:solidFill>
                  <a:schemeClr val="tx1"/>
                </a:solidFill>
                <a:effectLst/>
                <a:latin typeface="+mn-lt"/>
                <a:ea typeface="+mn-ea"/>
                <a:cs typeface="+mn-cs"/>
              </a:rPr>
              <a:t>Kao et al.</a:t>
            </a:r>
            <a:r>
              <a:rPr lang="en-US" sz="1200" kern="1200" dirty="0" smtClean="0">
                <a:solidFill>
                  <a:schemeClr val="tx1"/>
                </a:solidFill>
                <a:effectLst/>
                <a:latin typeface="+mn-lt"/>
                <a:ea typeface="+mn-ea"/>
                <a:cs typeface="+mn-cs"/>
              </a:rPr>
              <a:t>, 2005]. They are using a newly developed method ‘source scanning algorithm’ (SSA) to identify the tremors. They found the tremors are distributed over a wide depth range than thought before only at the slab interface. They gave the difference of tremors and earthquakes in this paper: (1) difference in the distribution, tremors tend to occur in places where local earthquakes are sparse; (2) tremors are more in the 1 – 5 Hz frequency band. The possible explanations of tremor are: (1) fluid released from the dehydration of </a:t>
            </a:r>
            <a:r>
              <a:rPr lang="en-US" sz="1200" kern="1200" dirty="0" err="1" smtClean="0">
                <a:solidFill>
                  <a:schemeClr val="tx1"/>
                </a:solidFill>
                <a:effectLst/>
                <a:latin typeface="+mn-lt"/>
                <a:ea typeface="+mn-ea"/>
                <a:cs typeface="+mn-cs"/>
              </a:rPr>
              <a:t>subducted</a:t>
            </a:r>
            <a:r>
              <a:rPr lang="en-US" sz="1200" kern="1200" dirty="0" smtClean="0">
                <a:solidFill>
                  <a:schemeClr val="tx1"/>
                </a:solidFill>
                <a:effectLst/>
                <a:latin typeface="+mn-lt"/>
                <a:ea typeface="+mn-ea"/>
                <a:cs typeface="+mn-cs"/>
              </a:rPr>
              <a:t> materials facilitating the occurrence of ETS tremors. </a:t>
            </a:r>
            <a:r>
              <a:rPr lang="en-US" sz="1200" kern="1200" smtClean="0">
                <a:solidFill>
                  <a:schemeClr val="tx1"/>
                </a:solidFill>
                <a:effectLst/>
                <a:latin typeface="+mn-lt"/>
                <a:ea typeface="+mn-ea"/>
                <a:cs typeface="+mn-cs"/>
              </a:rPr>
              <a:t>(2) Alternatively, if the tremors are interpreted as the de facto seismic part of the episodic slip, then the slip may have occurred in a zone much more diffuse than previous studies have suggested. </a:t>
            </a:r>
          </a:p>
          <a:p>
            <a:endParaRPr lang="en-US"/>
          </a:p>
        </p:txBody>
      </p:sp>
      <p:sp>
        <p:nvSpPr>
          <p:cNvPr id="4" name="Slide Number Placeholder 3"/>
          <p:cNvSpPr>
            <a:spLocks noGrp="1"/>
          </p:cNvSpPr>
          <p:nvPr>
            <p:ph type="sldNum" sz="quarter" idx="10"/>
          </p:nvPr>
        </p:nvSpPr>
        <p:spPr/>
        <p:txBody>
          <a:bodyPr/>
          <a:lstStyle/>
          <a:p>
            <a:fld id="{EC441FD3-37DC-7047-81E2-2B2A5DC7CCAA}" type="slidenum">
              <a:rPr lang="en-US" smtClean="0"/>
              <a:t>11</a:t>
            </a:fld>
            <a:endParaRPr lang="en-US"/>
          </a:p>
        </p:txBody>
      </p:sp>
    </p:spTree>
    <p:extLst>
      <p:ext uri="{BB962C8B-B14F-4D97-AF65-F5344CB8AC3E}">
        <p14:creationId xmlns:p14="http://schemas.microsoft.com/office/powerpoint/2010/main" val="1518730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261FCC-04EA-3044-8842-2F83C869C53D}" type="datetimeFigureOut">
              <a:rPr lang="en-US" smtClean="0"/>
              <a:t>5/23/16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219592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261FCC-04EA-3044-8842-2F83C869C53D}" type="datetimeFigureOut">
              <a:rPr lang="en-US" smtClean="0"/>
              <a:t>5/23/16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216540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261FCC-04EA-3044-8842-2F83C869C53D}" type="datetimeFigureOut">
              <a:rPr lang="en-US" smtClean="0"/>
              <a:t>5/23/16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1845685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261FCC-04EA-3044-8842-2F83C869C53D}" type="datetimeFigureOut">
              <a:rPr lang="en-US" smtClean="0"/>
              <a:t>5/23/16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538159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261FCC-04EA-3044-8842-2F83C869C53D}" type="datetimeFigureOut">
              <a:rPr lang="en-US" smtClean="0"/>
              <a:t>5/23/16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3990181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261FCC-04EA-3044-8842-2F83C869C53D}" type="datetimeFigureOut">
              <a:rPr lang="en-US" smtClean="0"/>
              <a:t>5/23/16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243393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261FCC-04EA-3044-8842-2F83C869C53D}" type="datetimeFigureOut">
              <a:rPr lang="en-US" smtClean="0"/>
              <a:t>5/23/16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216583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261FCC-04EA-3044-8842-2F83C869C53D}" type="datetimeFigureOut">
              <a:rPr lang="en-US" smtClean="0"/>
              <a:t>5/23/16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3851919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261FCC-04EA-3044-8842-2F83C869C53D}" type="datetimeFigureOut">
              <a:rPr lang="en-US" smtClean="0"/>
              <a:t>5/23/16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58908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261FCC-04EA-3044-8842-2F83C869C53D}" type="datetimeFigureOut">
              <a:rPr lang="en-US" smtClean="0"/>
              <a:t>5/23/16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197056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261FCC-04EA-3044-8842-2F83C869C53D}" type="datetimeFigureOut">
              <a:rPr lang="en-US" smtClean="0"/>
              <a:t>5/23/16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25CDDA-5136-9143-86C4-B610E8D475B2}" type="slidenum">
              <a:rPr lang="en-US" smtClean="0"/>
              <a:t>‹#›</a:t>
            </a:fld>
            <a:endParaRPr lang="en-US"/>
          </a:p>
        </p:txBody>
      </p:sp>
    </p:spTree>
    <p:extLst>
      <p:ext uri="{BB962C8B-B14F-4D97-AF65-F5344CB8AC3E}">
        <p14:creationId xmlns:p14="http://schemas.microsoft.com/office/powerpoint/2010/main" val="26838968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261FCC-04EA-3044-8842-2F83C869C53D}" type="datetimeFigureOut">
              <a:rPr lang="en-US" smtClean="0"/>
              <a:t>5/23/16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5CDDA-5136-9143-86C4-B610E8D475B2}" type="slidenum">
              <a:rPr lang="en-US" smtClean="0"/>
              <a:t>‹#›</a:t>
            </a:fld>
            <a:endParaRPr lang="en-US"/>
          </a:p>
        </p:txBody>
      </p:sp>
    </p:spTree>
    <p:extLst>
      <p:ext uri="{BB962C8B-B14F-4D97-AF65-F5344CB8AC3E}">
        <p14:creationId xmlns:p14="http://schemas.microsoft.com/office/powerpoint/2010/main" val="3459026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history of tremor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0821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8490" y="0"/>
            <a:ext cx="4467435" cy="6858000"/>
          </a:xfrm>
          <a:prstGeom prst="rect">
            <a:avLst/>
          </a:prstGeom>
        </p:spPr>
      </p:pic>
      <p:sp>
        <p:nvSpPr>
          <p:cNvPr id="5" name="Rectangle 4"/>
          <p:cNvSpPr/>
          <p:nvPr/>
        </p:nvSpPr>
        <p:spPr>
          <a:xfrm>
            <a:off x="6254115" y="6196349"/>
            <a:ext cx="2607830" cy="369332"/>
          </a:xfrm>
          <a:prstGeom prst="rect">
            <a:avLst/>
          </a:prstGeom>
        </p:spPr>
        <p:txBody>
          <a:bodyPr wrap="none">
            <a:spAutoFit/>
          </a:bodyPr>
          <a:lstStyle/>
          <a:p>
            <a:r>
              <a:rPr lang="en-US" i="1" dirty="0"/>
              <a:t>Nadeau and </a:t>
            </a:r>
            <a:r>
              <a:rPr lang="en-US" i="1" dirty="0" err="1"/>
              <a:t>Dolenc</a:t>
            </a:r>
            <a:r>
              <a:rPr lang="en-US" dirty="0"/>
              <a:t>, 2005</a:t>
            </a:r>
          </a:p>
        </p:txBody>
      </p:sp>
    </p:spTree>
    <p:extLst>
      <p:ext uri="{BB962C8B-B14F-4D97-AF65-F5344CB8AC3E}">
        <p14:creationId xmlns:p14="http://schemas.microsoft.com/office/powerpoint/2010/main" val="231562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469900"/>
            <a:ext cx="9144000" cy="5900179"/>
          </a:xfrm>
          <a:prstGeom prst="rect">
            <a:avLst/>
          </a:prstGeom>
        </p:spPr>
      </p:pic>
      <p:sp>
        <p:nvSpPr>
          <p:cNvPr id="5" name="Rectangle 4"/>
          <p:cNvSpPr/>
          <p:nvPr/>
        </p:nvSpPr>
        <p:spPr>
          <a:xfrm>
            <a:off x="7032619" y="6185413"/>
            <a:ext cx="1654181" cy="369332"/>
          </a:xfrm>
          <a:prstGeom prst="rect">
            <a:avLst/>
          </a:prstGeom>
        </p:spPr>
        <p:txBody>
          <a:bodyPr wrap="none">
            <a:spAutoFit/>
          </a:bodyPr>
          <a:lstStyle/>
          <a:p>
            <a:r>
              <a:rPr lang="en-US" i="1" dirty="0"/>
              <a:t>Kao et al.</a:t>
            </a:r>
            <a:r>
              <a:rPr lang="en-US" dirty="0"/>
              <a:t>, 2005</a:t>
            </a:r>
            <a:r>
              <a:rPr lang="en-US" dirty="0"/>
              <a:t> </a:t>
            </a:r>
          </a:p>
        </p:txBody>
      </p:sp>
    </p:spTree>
    <p:extLst>
      <p:ext uri="{BB962C8B-B14F-4D97-AF65-F5344CB8AC3E}">
        <p14:creationId xmlns:p14="http://schemas.microsoft.com/office/powerpoint/2010/main" val="180829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0475" y="-2860"/>
            <a:ext cx="7244687" cy="6858000"/>
          </a:xfrm>
          <a:prstGeom prst="rect">
            <a:avLst/>
          </a:prstGeom>
        </p:spPr>
      </p:pic>
      <p:sp>
        <p:nvSpPr>
          <p:cNvPr id="5" name="Rectangle 4"/>
          <p:cNvSpPr/>
          <p:nvPr/>
        </p:nvSpPr>
        <p:spPr>
          <a:xfrm>
            <a:off x="6934704" y="2603587"/>
            <a:ext cx="2209296" cy="369332"/>
          </a:xfrm>
          <a:prstGeom prst="rect">
            <a:avLst/>
          </a:prstGeom>
        </p:spPr>
        <p:txBody>
          <a:bodyPr wrap="none">
            <a:spAutoFit/>
          </a:bodyPr>
          <a:lstStyle/>
          <a:p>
            <a:r>
              <a:rPr lang="en-US" dirty="0"/>
              <a:t>[</a:t>
            </a:r>
            <a:r>
              <a:rPr lang="en-US" i="1" dirty="0" err="1"/>
              <a:t>Dragert</a:t>
            </a:r>
            <a:r>
              <a:rPr lang="en-US" i="1" dirty="0"/>
              <a:t> et al.</a:t>
            </a:r>
            <a:r>
              <a:rPr lang="en-US" dirty="0"/>
              <a:t>, 2001</a:t>
            </a:r>
            <a:r>
              <a:rPr lang="en-US" dirty="0" smtClean="0"/>
              <a:t>] </a:t>
            </a:r>
            <a:endParaRPr lang="en-US" dirty="0"/>
          </a:p>
        </p:txBody>
      </p:sp>
    </p:spTree>
    <p:extLst>
      <p:ext uri="{BB962C8B-B14F-4D97-AF65-F5344CB8AC3E}">
        <p14:creationId xmlns:p14="http://schemas.microsoft.com/office/powerpoint/2010/main" val="820748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23900"/>
            <a:ext cx="9144000" cy="5400226"/>
          </a:xfrm>
          <a:prstGeom prst="rect">
            <a:avLst/>
          </a:prstGeom>
        </p:spPr>
      </p:pic>
      <p:sp>
        <p:nvSpPr>
          <p:cNvPr id="5" name="Rectangle 4"/>
          <p:cNvSpPr/>
          <p:nvPr/>
        </p:nvSpPr>
        <p:spPr>
          <a:xfrm>
            <a:off x="6934704" y="6167914"/>
            <a:ext cx="2151025" cy="369332"/>
          </a:xfrm>
          <a:prstGeom prst="rect">
            <a:avLst/>
          </a:prstGeom>
        </p:spPr>
        <p:txBody>
          <a:bodyPr wrap="none">
            <a:spAutoFit/>
          </a:bodyPr>
          <a:lstStyle/>
          <a:p>
            <a:r>
              <a:rPr lang="en-US" dirty="0"/>
              <a:t>[</a:t>
            </a:r>
            <a:r>
              <a:rPr lang="en-US" i="1" dirty="0" err="1"/>
              <a:t>Dragert</a:t>
            </a:r>
            <a:r>
              <a:rPr lang="en-US" i="1" dirty="0"/>
              <a:t> et al.</a:t>
            </a:r>
            <a:r>
              <a:rPr lang="en-US" dirty="0"/>
              <a:t>, </a:t>
            </a:r>
            <a:r>
              <a:rPr lang="en-US" dirty="0" smtClean="0"/>
              <a:t>2001] </a:t>
            </a:r>
            <a:endParaRPr lang="en-US" dirty="0"/>
          </a:p>
        </p:txBody>
      </p:sp>
    </p:spTree>
    <p:extLst>
      <p:ext uri="{BB962C8B-B14F-4D97-AF65-F5344CB8AC3E}">
        <p14:creationId xmlns:p14="http://schemas.microsoft.com/office/powerpoint/2010/main" val="250004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4125448" cy="3146528"/>
          </a:xfrm>
          <a:prstGeom prst="rect">
            <a:avLst/>
          </a:prstGeom>
        </p:spPr>
      </p:pic>
      <p:pic>
        <p:nvPicPr>
          <p:cNvPr id="5" name="Picture 4"/>
          <p:cNvPicPr>
            <a:picLocks noChangeAspect="1"/>
          </p:cNvPicPr>
          <p:nvPr/>
        </p:nvPicPr>
        <p:blipFill>
          <a:blip r:embed="rId4"/>
          <a:stretch>
            <a:fillRect/>
          </a:stretch>
        </p:blipFill>
        <p:spPr>
          <a:xfrm>
            <a:off x="4633494" y="72262"/>
            <a:ext cx="4280889" cy="3074266"/>
          </a:xfrm>
          <a:prstGeom prst="rect">
            <a:avLst/>
          </a:prstGeom>
        </p:spPr>
      </p:pic>
      <p:pic>
        <p:nvPicPr>
          <p:cNvPr id="6" name="Picture 5"/>
          <p:cNvPicPr>
            <a:picLocks noChangeAspect="1"/>
          </p:cNvPicPr>
          <p:nvPr/>
        </p:nvPicPr>
        <p:blipFill>
          <a:blip r:embed="rId5"/>
          <a:stretch>
            <a:fillRect/>
          </a:stretch>
        </p:blipFill>
        <p:spPr>
          <a:xfrm>
            <a:off x="4633494" y="3146528"/>
            <a:ext cx="4406737" cy="3171203"/>
          </a:xfrm>
          <a:prstGeom prst="rect">
            <a:avLst/>
          </a:prstGeom>
        </p:spPr>
      </p:pic>
    </p:spTree>
    <p:extLst>
      <p:ext uri="{BB962C8B-B14F-4D97-AF65-F5344CB8AC3E}">
        <p14:creationId xmlns:p14="http://schemas.microsoft.com/office/powerpoint/2010/main" val="342614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40000" y="0"/>
            <a:ext cx="4059936" cy="6858000"/>
          </a:xfrm>
          <a:prstGeom prst="rect">
            <a:avLst/>
          </a:prstGeom>
        </p:spPr>
      </p:pic>
      <p:sp>
        <p:nvSpPr>
          <p:cNvPr id="5" name="Rectangle 4"/>
          <p:cNvSpPr/>
          <p:nvPr/>
        </p:nvSpPr>
        <p:spPr>
          <a:xfrm>
            <a:off x="7142117" y="6276443"/>
            <a:ext cx="1449623" cy="369332"/>
          </a:xfrm>
          <a:prstGeom prst="rect">
            <a:avLst/>
          </a:prstGeom>
        </p:spPr>
        <p:txBody>
          <a:bodyPr wrap="none">
            <a:spAutoFit/>
          </a:bodyPr>
          <a:lstStyle/>
          <a:p>
            <a:r>
              <a:rPr lang="en-US" dirty="0"/>
              <a:t>[</a:t>
            </a:r>
            <a:r>
              <a:rPr lang="en-US" i="1" dirty="0"/>
              <a:t>Miller</a:t>
            </a:r>
            <a:r>
              <a:rPr lang="en-US" dirty="0"/>
              <a:t>, 2002]</a:t>
            </a:r>
          </a:p>
        </p:txBody>
      </p:sp>
    </p:spTree>
    <p:extLst>
      <p:ext uri="{BB962C8B-B14F-4D97-AF65-F5344CB8AC3E}">
        <p14:creationId xmlns:p14="http://schemas.microsoft.com/office/powerpoint/2010/main" val="132139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406400"/>
            <a:ext cx="9144000" cy="6033541"/>
          </a:xfrm>
          <a:prstGeom prst="rect">
            <a:avLst/>
          </a:prstGeom>
        </p:spPr>
      </p:pic>
      <p:sp>
        <p:nvSpPr>
          <p:cNvPr id="5" name="Rectangle 4"/>
          <p:cNvSpPr/>
          <p:nvPr/>
        </p:nvSpPr>
        <p:spPr>
          <a:xfrm>
            <a:off x="7470237" y="6439941"/>
            <a:ext cx="1548471" cy="369332"/>
          </a:xfrm>
          <a:prstGeom prst="rect">
            <a:avLst/>
          </a:prstGeom>
        </p:spPr>
        <p:txBody>
          <a:bodyPr wrap="none">
            <a:spAutoFit/>
          </a:bodyPr>
          <a:lstStyle/>
          <a:p>
            <a:r>
              <a:rPr lang="en-US" dirty="0"/>
              <a:t>[</a:t>
            </a:r>
            <a:r>
              <a:rPr lang="en-US" i="1" dirty="0" err="1"/>
              <a:t>Obara</a:t>
            </a:r>
            <a:r>
              <a:rPr lang="en-US" dirty="0"/>
              <a:t>, 2002</a:t>
            </a:r>
            <a:r>
              <a:rPr lang="en-US" dirty="0" smtClean="0"/>
              <a:t>] </a:t>
            </a:r>
            <a:endParaRPr lang="en-US" dirty="0"/>
          </a:p>
        </p:txBody>
      </p:sp>
    </p:spTree>
    <p:extLst>
      <p:ext uri="{BB962C8B-B14F-4D97-AF65-F5344CB8AC3E}">
        <p14:creationId xmlns:p14="http://schemas.microsoft.com/office/powerpoint/2010/main" val="381272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0" y="495300"/>
            <a:ext cx="9144000" cy="5844126"/>
          </a:xfrm>
          <a:prstGeom prst="rect">
            <a:avLst/>
          </a:prstGeom>
        </p:spPr>
      </p:pic>
      <p:sp>
        <p:nvSpPr>
          <p:cNvPr id="5" name="Rectangle 4"/>
          <p:cNvSpPr/>
          <p:nvPr/>
        </p:nvSpPr>
        <p:spPr>
          <a:xfrm>
            <a:off x="7470237" y="6439941"/>
            <a:ext cx="1548471" cy="369332"/>
          </a:xfrm>
          <a:prstGeom prst="rect">
            <a:avLst/>
          </a:prstGeom>
        </p:spPr>
        <p:txBody>
          <a:bodyPr wrap="none">
            <a:spAutoFit/>
          </a:bodyPr>
          <a:lstStyle/>
          <a:p>
            <a:r>
              <a:rPr lang="en-US" dirty="0"/>
              <a:t>[</a:t>
            </a:r>
            <a:r>
              <a:rPr lang="en-US" i="1" dirty="0" err="1"/>
              <a:t>Obara</a:t>
            </a:r>
            <a:r>
              <a:rPr lang="en-US" dirty="0"/>
              <a:t>, 2002</a:t>
            </a:r>
            <a:r>
              <a:rPr lang="en-US" dirty="0" smtClean="0"/>
              <a:t>] </a:t>
            </a:r>
            <a:endParaRPr lang="en-US" dirty="0"/>
          </a:p>
        </p:txBody>
      </p:sp>
    </p:spTree>
    <p:extLst>
      <p:ext uri="{BB962C8B-B14F-4D97-AF65-F5344CB8AC3E}">
        <p14:creationId xmlns:p14="http://schemas.microsoft.com/office/powerpoint/2010/main" val="198594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27124" y="3033350"/>
            <a:ext cx="6076440" cy="3824650"/>
          </a:xfrm>
          <a:prstGeom prst="rect">
            <a:avLst/>
          </a:prstGeom>
        </p:spPr>
      </p:pic>
      <p:pic>
        <p:nvPicPr>
          <p:cNvPr id="4" name="Picture 3"/>
          <p:cNvPicPr>
            <a:picLocks noChangeAspect="1"/>
          </p:cNvPicPr>
          <p:nvPr/>
        </p:nvPicPr>
        <p:blipFill>
          <a:blip r:embed="rId4"/>
          <a:stretch>
            <a:fillRect/>
          </a:stretch>
        </p:blipFill>
        <p:spPr>
          <a:xfrm>
            <a:off x="446187" y="0"/>
            <a:ext cx="8428379" cy="3135593"/>
          </a:xfrm>
          <a:prstGeom prst="rect">
            <a:avLst/>
          </a:prstGeom>
        </p:spPr>
      </p:pic>
    </p:spTree>
    <p:extLst>
      <p:ext uri="{BB962C8B-B14F-4D97-AF65-F5344CB8AC3E}">
        <p14:creationId xmlns:p14="http://schemas.microsoft.com/office/powerpoint/2010/main" val="294718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092200"/>
            <a:ext cx="9144000" cy="4673600"/>
          </a:xfrm>
          <a:prstGeom prst="rect">
            <a:avLst/>
          </a:prstGeom>
        </p:spPr>
      </p:pic>
      <p:sp>
        <p:nvSpPr>
          <p:cNvPr id="5" name="Rectangle 4"/>
          <p:cNvSpPr/>
          <p:nvPr/>
        </p:nvSpPr>
        <p:spPr>
          <a:xfrm>
            <a:off x="6542249" y="6000521"/>
            <a:ext cx="2351525" cy="369332"/>
          </a:xfrm>
          <a:prstGeom prst="rect">
            <a:avLst/>
          </a:prstGeom>
        </p:spPr>
        <p:txBody>
          <a:bodyPr wrap="none">
            <a:spAutoFit/>
          </a:bodyPr>
          <a:lstStyle/>
          <a:p>
            <a:r>
              <a:rPr lang="en-US" i="1" dirty="0" err="1"/>
              <a:t>Nedimović</a:t>
            </a:r>
            <a:r>
              <a:rPr lang="en-US" i="1" dirty="0"/>
              <a:t> et al.</a:t>
            </a:r>
            <a:r>
              <a:rPr lang="en-US" dirty="0"/>
              <a:t>, </a:t>
            </a:r>
            <a:r>
              <a:rPr lang="en-US" dirty="0" smtClean="0"/>
              <a:t>2003 </a:t>
            </a:r>
            <a:endParaRPr lang="en-US" dirty="0"/>
          </a:p>
        </p:txBody>
      </p:sp>
    </p:spTree>
    <p:extLst>
      <p:ext uri="{BB962C8B-B14F-4D97-AF65-F5344CB8AC3E}">
        <p14:creationId xmlns:p14="http://schemas.microsoft.com/office/powerpoint/2010/main" val="2133165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1043</TotalTime>
  <Words>1124</Words>
  <Application>Microsoft Macintosh PowerPoint</Application>
  <PresentationFormat>On-screen Show (4:3)</PresentationFormat>
  <Paragraphs>27</Paragraphs>
  <Slides>11</Slides>
  <Notes>9</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The history of tremor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Qingkai KONG</dc:creator>
  <cp:lastModifiedBy>Qingkai KONG</cp:lastModifiedBy>
  <cp:revision>33</cp:revision>
  <dcterms:created xsi:type="dcterms:W3CDTF">2016-05-23T04:33:16Z</dcterms:created>
  <dcterms:modified xsi:type="dcterms:W3CDTF">2016-05-24T18:23:59Z</dcterms:modified>
</cp:coreProperties>
</file>